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6"/>
  </p:notesMasterIdLst>
  <p:handoutMasterIdLst>
    <p:handoutMasterId r:id="rId17"/>
  </p:handoutMasterIdLst>
  <p:sldIdLst>
    <p:sldId id="292" r:id="rId5"/>
    <p:sldId id="291" r:id="rId6"/>
    <p:sldId id="294" r:id="rId7"/>
    <p:sldId id="296" r:id="rId8"/>
    <p:sldId id="295" r:id="rId9"/>
    <p:sldId id="298" r:id="rId10"/>
    <p:sldId id="299" r:id="rId11"/>
    <p:sldId id="300" r:id="rId12"/>
    <p:sldId id="301" r:id="rId13"/>
    <p:sldId id="297" r:id="rId14"/>
    <p:sldId id="293" r:id="rId1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F6F"/>
    <a:srgbClr val="00ACB6"/>
    <a:srgbClr val="013D61"/>
    <a:srgbClr val="F3703A"/>
    <a:srgbClr val="515083"/>
    <a:srgbClr val="2F305C"/>
    <a:srgbClr val="3C4798"/>
    <a:srgbClr val="E68637"/>
    <a:srgbClr val="F6A287"/>
    <a:srgbClr val="E98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39" autoAdjust="0"/>
  </p:normalViewPr>
  <p:slideViewPr>
    <p:cSldViewPr snapToGrid="0">
      <p:cViewPr varScale="1">
        <p:scale>
          <a:sx n="78" d="100"/>
          <a:sy n="78" d="100"/>
        </p:scale>
        <p:origin x="8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22/04/2025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22/04/2025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4ECAD9-32EE-4091-BDA5-6BD15ACC5E58}" type="slidenum">
              <a:rPr lang="it-IT" noProof="0" smtClean="0"/>
              <a:t>5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98883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5060941" y="0"/>
            <a:ext cx="153926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013D61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 dirty="0"/>
              <a:t>Fare clic per modificare lo stile del sottotitolo dello schema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984836" y="3841"/>
            <a:ext cx="153926" cy="6858000"/>
          </a:xfrm>
          <a:prstGeom prst="rect">
            <a:avLst/>
          </a:prstGeom>
          <a:solidFill>
            <a:srgbClr val="00A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B1EF3D6-F267-5A27-D435-C5005BA4AA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" b="1411"/>
          <a:stretch/>
        </p:blipFill>
        <p:spPr>
          <a:xfrm>
            <a:off x="0" y="-3841"/>
            <a:ext cx="4984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FAB8DF2-5E8E-AAC9-5CFB-04F9609C1AF6}"/>
              </a:ext>
            </a:extLst>
          </p:cNvPr>
          <p:cNvSpPr/>
          <p:nvPr userDrawn="1"/>
        </p:nvSpPr>
        <p:spPr>
          <a:xfrm rot="16200000">
            <a:off x="6073140" y="60104"/>
            <a:ext cx="45719" cy="1219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0775C3D-C100-72AE-04FB-C04AC0D7DE43}"/>
              </a:ext>
            </a:extLst>
          </p:cNvPr>
          <p:cNvSpPr/>
          <p:nvPr userDrawn="1"/>
        </p:nvSpPr>
        <p:spPr>
          <a:xfrm>
            <a:off x="0" y="6174807"/>
            <a:ext cx="12192000" cy="683193"/>
          </a:xfrm>
          <a:prstGeom prst="rect">
            <a:avLst/>
          </a:prstGeom>
          <a:solidFill>
            <a:srgbClr val="113F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434494" y="-124691"/>
            <a:ext cx="2857500" cy="6299498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5E029AD-6703-A540-841D-BE7462E7B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4807"/>
            <a:ext cx="3707476" cy="683193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D1867750-EA89-EFEA-40CB-4FA8E18FEF5A}"/>
              </a:ext>
            </a:extLst>
          </p:cNvPr>
          <p:cNvSpPr/>
          <p:nvPr userDrawn="1"/>
        </p:nvSpPr>
        <p:spPr>
          <a:xfrm rot="16200000">
            <a:off x="6073140" y="76728"/>
            <a:ext cx="45719" cy="12191999"/>
          </a:xfrm>
          <a:prstGeom prst="rect">
            <a:avLst/>
          </a:prstGeom>
          <a:solidFill>
            <a:srgbClr val="00A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22/04/2025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3012" y="2232509"/>
            <a:ext cx="6186195" cy="2392981"/>
          </a:xfrm>
        </p:spPr>
        <p:txBody>
          <a:bodyPr>
            <a:normAutofit fontScale="90000"/>
          </a:bodyPr>
          <a:lstStyle/>
          <a:p>
            <a:r>
              <a:rPr lang="it-IT" dirty="0"/>
              <a:t>Interazione tra terapia psichiatrica e terapia farmacologica dell’obesità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3012" y="5096328"/>
            <a:ext cx="5485439" cy="1279652"/>
          </a:xfrm>
        </p:spPr>
        <p:txBody>
          <a:bodyPr>
            <a:normAutofit fontScale="92500" lnSpcReduction="20000"/>
          </a:bodyPr>
          <a:lstStyle/>
          <a:p>
            <a:r>
              <a:rPr lang="it-IT" sz="2800" b="1" dirty="0">
                <a:solidFill>
                  <a:srgbClr val="00ACB6"/>
                </a:solidFill>
              </a:rPr>
              <a:t>Dr. Alessandro </a:t>
            </a:r>
            <a:r>
              <a:rPr lang="it-IT" sz="2800" b="1" dirty="0" err="1">
                <a:solidFill>
                  <a:srgbClr val="00ACB6"/>
                </a:solidFill>
              </a:rPr>
              <a:t>napoli</a:t>
            </a:r>
            <a:endParaRPr lang="it-IT" sz="2800" b="1" dirty="0">
              <a:solidFill>
                <a:srgbClr val="00ACB6"/>
              </a:solidFill>
            </a:endParaRPr>
          </a:p>
          <a:p>
            <a:r>
              <a:rPr lang="it-IT" sz="2800" b="1" dirty="0">
                <a:solidFill>
                  <a:srgbClr val="00ACB6"/>
                </a:solidFill>
              </a:rPr>
              <a:t>Università degli studi di </a:t>
            </a:r>
            <a:r>
              <a:rPr lang="it-IT" sz="2800" b="1" dirty="0" err="1">
                <a:solidFill>
                  <a:srgbClr val="00ACB6"/>
                </a:solidFill>
              </a:rPr>
              <a:t>napoli</a:t>
            </a:r>
            <a:r>
              <a:rPr lang="it-IT" sz="2800" b="1" dirty="0">
                <a:solidFill>
                  <a:srgbClr val="00ACB6"/>
                </a:solidFill>
              </a:rPr>
              <a:t> </a:t>
            </a:r>
            <a:r>
              <a:rPr lang="it-IT" sz="2800" b="1" dirty="0" err="1">
                <a:solidFill>
                  <a:srgbClr val="00ACB6"/>
                </a:solidFill>
              </a:rPr>
              <a:t>federico</a:t>
            </a:r>
            <a:r>
              <a:rPr lang="it-IT" sz="2800" b="1" dirty="0">
                <a:solidFill>
                  <a:srgbClr val="00ACB6"/>
                </a:solidFill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B28B21-FE0A-3623-4A79-06722745C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A2C0D73-FA9A-3153-86A5-44382D510D16}"/>
              </a:ext>
            </a:extLst>
          </p:cNvPr>
          <p:cNvSpPr txBox="1"/>
          <p:nvPr/>
        </p:nvSpPr>
        <p:spPr>
          <a:xfrm>
            <a:off x="1351935" y="353960"/>
            <a:ext cx="948812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Conclusioni</a:t>
            </a:r>
          </a:p>
          <a:p>
            <a:endParaRPr lang="it-IT" sz="3200" b="1" dirty="0">
              <a:solidFill>
                <a:schemeClr val="tx2"/>
              </a:solidFill>
            </a:endParaRPr>
          </a:p>
          <a:p>
            <a:endParaRPr lang="it-IT" sz="32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2"/>
                </a:solidFill>
              </a:rPr>
              <a:t>Lavoro Multidisciplinare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2"/>
                </a:solidFill>
              </a:rPr>
              <a:t>Follow-up del paziente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2"/>
                </a:solidFill>
              </a:rPr>
              <a:t>Potenzialità future</a:t>
            </a:r>
          </a:p>
        </p:txBody>
      </p:sp>
    </p:spTree>
    <p:extLst>
      <p:ext uri="{BB962C8B-B14F-4D97-AF65-F5344CB8AC3E}">
        <p14:creationId xmlns:p14="http://schemas.microsoft.com/office/powerpoint/2010/main" val="87170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5C4764E-2B56-61AC-7D34-3A53C8D82706}"/>
              </a:ext>
            </a:extLst>
          </p:cNvPr>
          <p:cNvSpPr txBox="1"/>
          <p:nvPr/>
        </p:nvSpPr>
        <p:spPr>
          <a:xfrm>
            <a:off x="1640632" y="336429"/>
            <a:ext cx="89107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tx2"/>
                </a:solidFill>
              </a:rPr>
              <a:t>Obesità</a:t>
            </a:r>
          </a:p>
          <a:p>
            <a:endParaRPr lang="en-US" sz="2000" dirty="0">
              <a:solidFill>
                <a:srgbClr val="1F1F1F"/>
              </a:solidFill>
            </a:endParaRPr>
          </a:p>
          <a:p>
            <a:endParaRPr lang="en-US" sz="2000" dirty="0">
              <a:solidFill>
                <a:srgbClr val="1F1F1F"/>
              </a:solidFill>
            </a:endParaRPr>
          </a:p>
          <a:p>
            <a:endParaRPr lang="en-US" sz="2000" dirty="0">
              <a:solidFill>
                <a:srgbClr val="1F1F1F"/>
              </a:solidFill>
            </a:endParaRPr>
          </a:p>
          <a:p>
            <a:endParaRPr lang="en-US" sz="2000" dirty="0">
              <a:solidFill>
                <a:srgbClr val="1F1F1F"/>
              </a:solidFill>
            </a:endParaRP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Nel mondo,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l’obesità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è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ormai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considerata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patologia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diffusione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pandemica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tuttora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crescita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Attualmente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secondo le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stime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del World Health Organization, circa il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16%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della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popolazione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mondiale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soffre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di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obesità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con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maggiore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prevalenza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tra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le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donne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soprattutto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tra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la quinta e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settima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decade di vita. </a:t>
            </a:r>
          </a:p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Anche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Italia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dati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risultano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essere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analoghi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con circa il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9,8%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della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popolazione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affetta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BAA4BC5-B431-9DB4-C093-A97EDACB652C}"/>
              </a:ext>
            </a:extLst>
          </p:cNvPr>
          <p:cNvSpPr txBox="1"/>
          <p:nvPr/>
        </p:nvSpPr>
        <p:spPr>
          <a:xfrm>
            <a:off x="9927771" y="5803641"/>
            <a:ext cx="1950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WHO</a:t>
            </a:r>
          </a:p>
        </p:txBody>
      </p:sp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41DB27-51E0-A7C8-95D1-E20A2AA0A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4B8EDC-B423-A332-AE44-A7258D5B9885}"/>
              </a:ext>
            </a:extLst>
          </p:cNvPr>
          <p:cNvSpPr txBox="1"/>
          <p:nvPr/>
        </p:nvSpPr>
        <p:spPr>
          <a:xfrm>
            <a:off x="1370044" y="382554"/>
            <a:ext cx="945191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Obesità e Psichiatria</a:t>
            </a:r>
          </a:p>
          <a:p>
            <a:endParaRPr lang="it-IT" sz="18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sz="1800" dirty="0">
                <a:solidFill>
                  <a:schemeClr val="tx2"/>
                </a:solidFill>
              </a:rPr>
              <a:t>La correlazione tra obesità e patologia psichiatrica è ormai nota.</a:t>
            </a:r>
          </a:p>
          <a:p>
            <a:r>
              <a:rPr lang="it-IT" sz="1800" dirty="0">
                <a:solidFill>
                  <a:schemeClr val="tx2"/>
                </a:solidFill>
              </a:rPr>
              <a:t>Circa la metà dei pazienti obesi che richiedono l’accesso alla chirurgia bariatrica è affetto da una patologia psichiatrica.</a:t>
            </a:r>
          </a:p>
          <a:p>
            <a:r>
              <a:rPr lang="it-IT" sz="1800" dirty="0">
                <a:solidFill>
                  <a:schemeClr val="tx2"/>
                </a:solidFill>
              </a:rPr>
              <a:t>In particolare: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tx2"/>
                </a:solidFill>
              </a:rPr>
              <a:t>Disturbi del tono dell’umore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tx2"/>
                </a:solidFill>
              </a:rPr>
              <a:t>Disturbi d’ansia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tx2"/>
                </a:solidFill>
              </a:rPr>
              <a:t>Disturbi del comportamento alimentare</a:t>
            </a:r>
            <a:endParaRPr lang="it-IT" sz="1800" dirty="0">
              <a:solidFill>
                <a:schemeClr val="tx2"/>
              </a:solidFill>
            </a:endParaRPr>
          </a:p>
          <a:p>
            <a:endParaRPr lang="it-IT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8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7192F1-2EFA-8700-EB80-D4217CC73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C9CB811-4FF4-E56C-4BC4-67913696AFBF}"/>
              </a:ext>
            </a:extLst>
          </p:cNvPr>
          <p:cNvSpPr txBox="1"/>
          <p:nvPr/>
        </p:nvSpPr>
        <p:spPr>
          <a:xfrm>
            <a:off x="1971869" y="513184"/>
            <a:ext cx="82482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Aree di intervento</a:t>
            </a:r>
          </a:p>
          <a:p>
            <a:pPr algn="ctr"/>
            <a:endParaRPr lang="it-IT" sz="3200" b="1" dirty="0">
              <a:solidFill>
                <a:schemeClr val="tx2"/>
              </a:solidFill>
            </a:endParaRPr>
          </a:p>
          <a:p>
            <a:pPr algn="ctr"/>
            <a:endParaRPr lang="it-IT" sz="32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tx2"/>
                </a:solidFill>
              </a:rPr>
              <a:t>Alimentazione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tx2"/>
                </a:solidFill>
              </a:rPr>
              <a:t>Attività fisica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tx2"/>
                </a:solidFill>
              </a:rPr>
              <a:t>Modifiche comportamentali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tx2"/>
                </a:solidFill>
              </a:rPr>
              <a:t>Farmacoterapia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tx2"/>
                </a:solidFill>
              </a:rPr>
              <a:t>Chirurgia Bariatrica</a:t>
            </a:r>
          </a:p>
        </p:txBody>
      </p:sp>
    </p:spTree>
    <p:extLst>
      <p:ext uri="{BB962C8B-B14F-4D97-AF65-F5344CB8AC3E}">
        <p14:creationId xmlns:p14="http://schemas.microsoft.com/office/powerpoint/2010/main" val="394618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2ED95-FC23-AB3B-670B-ED98B002B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6A8DCB7-BDC2-7C15-3BF8-1E503B363FBF}"/>
              </a:ext>
            </a:extLst>
          </p:cNvPr>
          <p:cNvSpPr txBox="1"/>
          <p:nvPr/>
        </p:nvSpPr>
        <p:spPr>
          <a:xfrm>
            <a:off x="2708987" y="270588"/>
            <a:ext cx="677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Quali farmaci?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7C8CBA-3BA5-D5DE-E4A7-E4B2B0CBE69C}"/>
              </a:ext>
            </a:extLst>
          </p:cNvPr>
          <p:cNvSpPr txBox="1"/>
          <p:nvPr/>
        </p:nvSpPr>
        <p:spPr>
          <a:xfrm>
            <a:off x="1362270" y="1464906"/>
            <a:ext cx="38348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</a:rPr>
              <a:t>USA</a:t>
            </a:r>
          </a:p>
          <a:p>
            <a:endParaRPr lang="it-IT" sz="24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Orlistat</a:t>
            </a:r>
            <a:endParaRPr lang="it-IT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2"/>
                </a:solidFill>
              </a:rPr>
              <a:t>Naltrexone/Bupropione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Phentermine</a:t>
            </a:r>
            <a:r>
              <a:rPr lang="it-IT" sz="2400" dirty="0">
                <a:solidFill>
                  <a:schemeClr val="tx2"/>
                </a:solidFill>
              </a:rPr>
              <a:t>/</a:t>
            </a:r>
            <a:r>
              <a:rPr lang="it-IT" sz="2400" dirty="0" err="1">
                <a:solidFill>
                  <a:schemeClr val="tx2"/>
                </a:solidFill>
              </a:rPr>
              <a:t>Topiramato</a:t>
            </a:r>
            <a:endParaRPr lang="it-IT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Liraglutide</a:t>
            </a:r>
            <a:endParaRPr lang="it-IT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Semaglutide</a:t>
            </a:r>
            <a:endParaRPr lang="it-IT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Setmelanotide</a:t>
            </a:r>
            <a:r>
              <a:rPr lang="it-IT" sz="2400" dirty="0">
                <a:solidFill>
                  <a:schemeClr val="tx2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Tirzepatide</a:t>
            </a: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5E49A4-9F43-BFA9-2002-39108DE29910}"/>
              </a:ext>
            </a:extLst>
          </p:cNvPr>
          <p:cNvSpPr txBox="1"/>
          <p:nvPr/>
        </p:nvSpPr>
        <p:spPr>
          <a:xfrm>
            <a:off x="6095999" y="1464905"/>
            <a:ext cx="38348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</a:rPr>
              <a:t>Italia</a:t>
            </a:r>
          </a:p>
          <a:p>
            <a:endParaRPr lang="it-IT" sz="24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Orlistat</a:t>
            </a:r>
            <a:endParaRPr lang="it-IT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2"/>
                </a:solidFill>
              </a:rPr>
              <a:t>Naltrexone/Bupropione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Liraglutide</a:t>
            </a:r>
            <a:endParaRPr lang="it-IT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Semaglutide</a:t>
            </a:r>
            <a:endParaRPr lang="it-IT" sz="2400" dirty="0">
              <a:solidFill>
                <a:schemeClr val="tx2"/>
              </a:solidFill>
            </a:endParaRPr>
          </a:p>
          <a:p>
            <a:endParaRPr lang="it-IT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tx2"/>
                </a:solidFill>
              </a:rPr>
              <a:t>Tirzepatide</a:t>
            </a:r>
            <a:endParaRPr lang="it-I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18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6D497-EEA5-4F8B-73D4-4590F289C4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DE7855-ACD4-381C-B84A-05198698C2E4}"/>
              </a:ext>
            </a:extLst>
          </p:cNvPr>
          <p:cNvSpPr txBox="1"/>
          <p:nvPr/>
        </p:nvSpPr>
        <p:spPr>
          <a:xfrm>
            <a:off x="1386348" y="406590"/>
            <a:ext cx="9419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Possibili interazioni – Farmacodinamica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4D1887-BEF9-D940-3ED2-BFAA3CD56BD6}"/>
              </a:ext>
            </a:extLst>
          </p:cNvPr>
          <p:cNvSpPr txBox="1"/>
          <p:nvPr/>
        </p:nvSpPr>
        <p:spPr>
          <a:xfrm>
            <a:off x="978309" y="1526427"/>
            <a:ext cx="102353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Eccessiva Sedazione: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sedativi(benzodiazepine), antipsicotici(quetiapina), antidepressivi(</a:t>
            </a:r>
            <a:r>
              <a:rPr lang="it-IT" dirty="0" err="1">
                <a:solidFill>
                  <a:schemeClr val="tx2"/>
                </a:solidFill>
              </a:rPr>
              <a:t>trazodone</a:t>
            </a:r>
            <a:r>
              <a:rPr lang="it-IT" dirty="0">
                <a:solidFill>
                  <a:schemeClr val="tx2"/>
                </a:solidFill>
              </a:rPr>
              <a:t>)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+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Naltrexone/Bupropione, </a:t>
            </a:r>
            <a:r>
              <a:rPr lang="it-IT" dirty="0" err="1">
                <a:solidFill>
                  <a:schemeClr val="tx2"/>
                </a:solidFill>
              </a:rPr>
              <a:t>Liraglutide</a:t>
            </a:r>
            <a:endParaRPr lang="it-IT" b="1" dirty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A216164-1202-C967-C44B-CA48D6C6CCDA}"/>
              </a:ext>
            </a:extLst>
          </p:cNvPr>
          <p:cNvSpPr txBox="1"/>
          <p:nvPr/>
        </p:nvSpPr>
        <p:spPr>
          <a:xfrm>
            <a:off x="2423651" y="3429000"/>
            <a:ext cx="734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Sindrome serotoninergica: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SSRI(fluoxetina), SNRI(</a:t>
            </a:r>
            <a:r>
              <a:rPr lang="it-IT" dirty="0" err="1">
                <a:solidFill>
                  <a:schemeClr val="tx2"/>
                </a:solidFill>
              </a:rPr>
              <a:t>venlafaxina</a:t>
            </a:r>
            <a:r>
              <a:rPr lang="it-IT" dirty="0">
                <a:solidFill>
                  <a:schemeClr val="tx2"/>
                </a:solidFill>
              </a:rPr>
              <a:t>)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+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Bupropione</a:t>
            </a:r>
          </a:p>
        </p:txBody>
      </p:sp>
    </p:spTree>
    <p:extLst>
      <p:ext uri="{BB962C8B-B14F-4D97-AF65-F5344CB8AC3E}">
        <p14:creationId xmlns:p14="http://schemas.microsoft.com/office/powerpoint/2010/main" val="228476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52621-1B5F-CE83-36CB-AE5C2A5631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302CA86-5E66-992A-6184-CFEDDB286087}"/>
              </a:ext>
            </a:extLst>
          </p:cNvPr>
          <p:cNvSpPr txBox="1"/>
          <p:nvPr/>
        </p:nvSpPr>
        <p:spPr>
          <a:xfrm>
            <a:off x="1386348" y="406590"/>
            <a:ext cx="9419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Possibili interazioni – Farmacocinetica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0E732F9-991D-9B6C-885E-5016247F29D5}"/>
              </a:ext>
            </a:extLst>
          </p:cNvPr>
          <p:cNvSpPr txBox="1"/>
          <p:nvPr/>
        </p:nvSpPr>
        <p:spPr>
          <a:xfrm>
            <a:off x="978309" y="1526427"/>
            <a:ext cx="102353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Assorbimento lipidico: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antipsicotici, </a:t>
            </a:r>
            <a:r>
              <a:rPr lang="it-IT" dirty="0" err="1">
                <a:solidFill>
                  <a:schemeClr val="tx2"/>
                </a:solidFill>
              </a:rPr>
              <a:t>stbilizzanti</a:t>
            </a:r>
            <a:r>
              <a:rPr lang="it-IT" dirty="0">
                <a:solidFill>
                  <a:schemeClr val="tx2"/>
                </a:solidFill>
              </a:rPr>
              <a:t> del tono dell’umore(carbamazepina)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+</a:t>
            </a:r>
          </a:p>
          <a:p>
            <a:pPr algn="ctr"/>
            <a:r>
              <a:rPr lang="it-IT" dirty="0" err="1">
                <a:solidFill>
                  <a:schemeClr val="tx2"/>
                </a:solidFill>
              </a:rPr>
              <a:t>Orlistat</a:t>
            </a:r>
            <a:endParaRPr lang="it-IT" b="1" dirty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2A425B4-B062-9FB3-3F68-371874564BCF}"/>
              </a:ext>
            </a:extLst>
          </p:cNvPr>
          <p:cNvSpPr txBox="1"/>
          <p:nvPr/>
        </p:nvSpPr>
        <p:spPr>
          <a:xfrm>
            <a:off x="2423651" y="3429000"/>
            <a:ext cx="734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Enzimi della famiglia del Citocromo P450: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SSRI(fluoxetina), antipsicotici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+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Bupropione</a:t>
            </a:r>
          </a:p>
        </p:txBody>
      </p:sp>
    </p:spTree>
    <p:extLst>
      <p:ext uri="{BB962C8B-B14F-4D97-AF65-F5344CB8AC3E}">
        <p14:creationId xmlns:p14="http://schemas.microsoft.com/office/powerpoint/2010/main" val="304589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750C82-CB23-9059-DBB4-82AF12AEC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EB3C457-73C6-999D-1CBA-85F160FFEAC1}"/>
              </a:ext>
            </a:extLst>
          </p:cNvPr>
          <p:cNvSpPr txBox="1"/>
          <p:nvPr/>
        </p:nvSpPr>
        <p:spPr>
          <a:xfrm>
            <a:off x="1386348" y="406590"/>
            <a:ext cx="9419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Possibili interazioni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4F33F72-FD6D-4443-2EFB-DC97523F7582}"/>
              </a:ext>
            </a:extLst>
          </p:cNvPr>
          <p:cNvSpPr txBox="1"/>
          <p:nvPr/>
        </p:nvSpPr>
        <p:spPr>
          <a:xfrm>
            <a:off x="978309" y="1870557"/>
            <a:ext cx="10235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Abbassamento della soglia epilettogena: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 SSRI + Bupropione</a:t>
            </a:r>
            <a:endParaRPr lang="it-IT" b="1" dirty="0">
              <a:solidFill>
                <a:schemeClr val="tx2"/>
              </a:solidFill>
            </a:endParaRPr>
          </a:p>
          <a:p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81878B4-9958-0579-2868-1F91467C1551}"/>
              </a:ext>
            </a:extLst>
          </p:cNvPr>
          <p:cNvSpPr txBox="1"/>
          <p:nvPr/>
        </p:nvSpPr>
        <p:spPr>
          <a:xfrm>
            <a:off x="2423651" y="2917723"/>
            <a:ext cx="734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Ipoglicemia/Nausea/Vomito: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Antipsicotici + Agonisti GLP-1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27851FA-5EBB-A13C-9E07-F4E5882D8545}"/>
              </a:ext>
            </a:extLst>
          </p:cNvPr>
          <p:cNvSpPr txBox="1"/>
          <p:nvPr/>
        </p:nvSpPr>
        <p:spPr>
          <a:xfrm>
            <a:off x="2423651" y="3982207"/>
            <a:ext cx="734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Blocco dei recettori degli oppioidi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Oppioidi + Naltrexone</a:t>
            </a:r>
          </a:p>
        </p:txBody>
      </p:sp>
    </p:spTree>
    <p:extLst>
      <p:ext uri="{BB962C8B-B14F-4D97-AF65-F5344CB8AC3E}">
        <p14:creationId xmlns:p14="http://schemas.microsoft.com/office/powerpoint/2010/main" val="221718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C6511-82A2-61E1-1D7A-8F16AD781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B36ECDC-299C-C31A-FAC3-9A6609EDC355}"/>
              </a:ext>
            </a:extLst>
          </p:cNvPr>
          <p:cNvSpPr txBox="1"/>
          <p:nvPr/>
        </p:nvSpPr>
        <p:spPr>
          <a:xfrm>
            <a:off x="1386348" y="406590"/>
            <a:ext cx="9419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Potenzialità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3BA0659-55AA-AFDD-2F7B-A1B837C91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74" y="1100687"/>
            <a:ext cx="4740709" cy="187228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C43050E-FC11-1E60-1AB9-52A847F481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907" y="1100687"/>
            <a:ext cx="5740319" cy="222503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440AAEB5-D5BF-171C-04A8-174D780D3B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93" y="3532282"/>
            <a:ext cx="7018628" cy="21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5888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0</TotalTime>
  <Words>286</Words>
  <Application>Microsoft Office PowerPoint</Application>
  <PresentationFormat>Widescreen</PresentationFormat>
  <Paragraphs>91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RetrospectVTI</vt:lpstr>
      <vt:lpstr>Interazione tra terapia psichiatrica e terapia farmacologica dell’obesità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ALESSANDRO NAPOLI</cp:lastModifiedBy>
  <cp:revision>16</cp:revision>
  <dcterms:created xsi:type="dcterms:W3CDTF">2022-02-27T17:36:31Z</dcterms:created>
  <dcterms:modified xsi:type="dcterms:W3CDTF">2025-04-22T05:43:52Z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